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  <p:sldMasterId id="2147483724" r:id="rId2"/>
  </p:sldMasterIdLst>
  <p:notesMasterIdLst>
    <p:notesMasterId r:id="rId14"/>
  </p:notesMasterIdLst>
  <p:sldIdLst>
    <p:sldId id="256" r:id="rId3"/>
    <p:sldId id="273" r:id="rId4"/>
    <p:sldId id="291" r:id="rId5"/>
    <p:sldId id="307" r:id="rId6"/>
    <p:sldId id="306" r:id="rId7"/>
    <p:sldId id="310" r:id="rId8"/>
    <p:sldId id="309" r:id="rId9"/>
    <p:sldId id="311" r:id="rId10"/>
    <p:sldId id="305" r:id="rId11"/>
    <p:sldId id="304" r:id="rId12"/>
    <p:sldId id="274" r:id="rId1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1747" autoAdjust="0"/>
  </p:normalViewPr>
  <p:slideViewPr>
    <p:cSldViewPr snapToGrid="0">
      <p:cViewPr varScale="1">
        <p:scale>
          <a:sx n="43" d="100"/>
          <a:sy n="43" d="100"/>
        </p:scale>
        <p:origin x="972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6F838-9467-4E5B-A75A-87EA7EC43414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FE17A-1F2E-442D-BB4F-D2D9B21D35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363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442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58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708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982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297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357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502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918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98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698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566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A6CE303F-9777-4122-A0CC-19D48D4D2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5551" y="63388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B11A-978D-48AF-B26B-DD6C26C413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7585B07E-42FB-4751-899A-EF5A4B9323A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54A7E-FA9E-4032-AE37-A26F42B6A519}" type="datetime1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A89530F8-7AB8-400E-AE06-BE22421AEC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4BAB1B24-F29A-45CF-BC1A-4D8A6EEBD3EB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1623485" y="1287464"/>
            <a:ext cx="8945033" cy="1463675"/>
          </a:xfrm>
        </p:spPr>
        <p:txBody>
          <a:bodyPr/>
          <a:lstStyle/>
          <a:p>
            <a:pPr algn="ctr"/>
            <a:b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主标题</a:t>
            </a:r>
            <a:endParaRPr kumimoji="0" lang="zh-CN" altLang="en-US" sz="2800" dirty="0"/>
          </a:p>
        </p:txBody>
      </p:sp>
      <p:pic>
        <p:nvPicPr>
          <p:cNvPr id="9" name="图片 4" descr="huabanfuben.png">
            <a:extLst>
              <a:ext uri="{FF2B5EF4-FFF2-40B4-BE49-F238E27FC236}">
                <a16:creationId xmlns:a16="http://schemas.microsoft.com/office/drawing/2014/main" id="{FE7436D7-4510-4C1C-9C6E-68C6CBD1D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260725"/>
            <a:ext cx="1644651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8DAD379A-51BB-464E-AF4D-AF17EBEFB32E}"/>
              </a:ext>
            </a:extLst>
          </p:cNvPr>
          <p:cNvSpPr txBox="1">
            <a:spLocks/>
          </p:cNvSpPr>
          <p:nvPr/>
        </p:nvSpPr>
        <p:spPr bwMode="auto">
          <a:xfrm>
            <a:off x="8845551" y="6338889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CC18211-51E1-4FAE-B1B7-CCC6765C6A03}" type="slidenum">
              <a:rPr kumimoji="0" lang="zh-CN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CDA83A-C64F-4B2F-BD1B-83D72D1B66C1}"/>
              </a:ext>
            </a:extLst>
          </p:cNvPr>
          <p:cNvSpPr/>
          <p:nvPr/>
        </p:nvSpPr>
        <p:spPr bwMode="auto">
          <a:xfrm>
            <a:off x="0" y="6145213"/>
            <a:ext cx="12192000" cy="715962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sp>
        <p:nvSpPr>
          <p:cNvPr id="12" name="文本框 19">
            <a:extLst>
              <a:ext uri="{FF2B5EF4-FFF2-40B4-BE49-F238E27FC236}">
                <a16:creationId xmlns:a16="http://schemas.microsoft.com/office/drawing/2014/main" id="{ECC7E8FC-51EB-45E7-8A6C-4FBB2885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2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4">
            <a:extLst>
              <a:ext uri="{FF2B5EF4-FFF2-40B4-BE49-F238E27FC236}">
                <a16:creationId xmlns:a16="http://schemas.microsoft.com/office/drawing/2014/main" id="{6179504C-7A9A-48EC-AD78-744D81761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218" y="3176589"/>
            <a:ext cx="6953249" cy="11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zh-CN" altLang="en-US" sz="1800" dirty="0">
              <a:ea typeface="微软雅黑" panose="020B0503020204020204" pitchFamily="34" charset="-122"/>
            </a:endParaRP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0F78EBA4-C360-4504-A8A6-3B4CBED44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623484" cy="50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6FD8AC1F-2FD0-4830-95B1-E3888CC1F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687" y="13977"/>
            <a:ext cx="22166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0" dirty="0">
                <a:solidFill>
                  <a:srgbClr val="1B88D0"/>
                </a:solidFill>
                <a:ea typeface="华文行楷" panose="02010800040101010101" pitchFamily="2" charset="-122"/>
              </a:rPr>
              <a:t>电控学院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E40AFEDB-8825-49F2-8B07-EBA1BC76D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933" y="53975"/>
            <a:ext cx="277706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solidFill>
                  <a:srgbClr val="1B88D0"/>
                </a:solidFill>
                <a:ea typeface="华文行楷" panose="02010800040101010101" pitchFamily="2" charset="-122"/>
              </a:rPr>
              <a:t>龙芯系列开发板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C04FDA32-D91C-4148-98EF-3CD5F9E7E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9" y="6376625"/>
            <a:ext cx="2559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/>
              <a:t>制作：</a:t>
            </a:r>
            <a:r>
              <a:rPr lang="zh-CN" altLang="en-US" sz="2000" b="0" dirty="0">
                <a:ea typeface="华文行楷" panose="02010800040101010101" pitchFamily="2" charset="-122"/>
              </a:rPr>
              <a:t>孙冬梅</a:t>
            </a:r>
          </a:p>
        </p:txBody>
      </p:sp>
      <p:sp>
        <p:nvSpPr>
          <p:cNvPr id="18" name="副标题 2">
            <a:extLst>
              <a:ext uri="{FF2B5EF4-FFF2-40B4-BE49-F238E27FC236}">
                <a16:creationId xmlns:a16="http://schemas.microsoft.com/office/drawing/2014/main" id="{42704FA0-5302-4928-8A4B-CCEF3BBCE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6138" y="3381374"/>
            <a:ext cx="5140751" cy="517526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09786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24E77E-5302-44C0-9A78-76BA6441B4BF}"/>
              </a:ext>
            </a:extLst>
          </p:cNvPr>
          <p:cNvSpPr/>
          <p:nvPr/>
        </p:nvSpPr>
        <p:spPr bwMode="auto">
          <a:xfrm>
            <a:off x="1" y="6786563"/>
            <a:ext cx="12213167" cy="82550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cxnSp>
        <p:nvCxnSpPr>
          <p:cNvPr id="3" name="直接连接符 9">
            <a:extLst>
              <a:ext uri="{FF2B5EF4-FFF2-40B4-BE49-F238E27FC236}">
                <a16:creationId xmlns:a16="http://schemas.microsoft.com/office/drawing/2014/main" id="{698DE758-123B-4800-A709-D390BE9E6C01}"/>
              </a:ext>
            </a:extLst>
          </p:cNvPr>
          <p:cNvCxnSpPr/>
          <p:nvPr/>
        </p:nvCxnSpPr>
        <p:spPr bwMode="auto">
          <a:xfrm>
            <a:off x="3232152" y="704851"/>
            <a:ext cx="8959849" cy="31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CB67FD37-C031-49FE-9151-4BC2E5B8E6A8}"/>
              </a:ext>
            </a:extLst>
          </p:cNvPr>
          <p:cNvSpPr/>
          <p:nvPr/>
        </p:nvSpPr>
        <p:spPr>
          <a:xfrm>
            <a:off x="2885018" y="252413"/>
            <a:ext cx="169333" cy="411162"/>
          </a:xfrm>
          <a:prstGeom prst="rect">
            <a:avLst/>
          </a:prstGeom>
          <a:solidFill>
            <a:srgbClr val="02C4C7"/>
          </a:solidFill>
          <a:ln>
            <a:solidFill>
              <a:srgbClr val="02C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/>
          </a:p>
        </p:txBody>
      </p:sp>
      <p:pic>
        <p:nvPicPr>
          <p:cNvPr id="5" name="图片 9" descr="huabanfuben-2.png">
            <a:extLst>
              <a:ext uri="{FF2B5EF4-FFF2-40B4-BE49-F238E27FC236}">
                <a16:creationId xmlns:a16="http://schemas.microsoft.com/office/drawing/2014/main" id="{13296198-7BD2-4AD6-916A-3DD81DA79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"/>
            <a:ext cx="122343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84B76B-4168-4A05-85CD-B9F72F2B8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9CB81-B489-4261-96BA-A6BFC1BAEA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96CDECCA-5F1C-4151-8752-245F9D1158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66B91-77CB-47DB-9BB0-7971E775762F}" type="datetime1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B9DF9E67-75C6-41F5-9DC8-2D45D5EBA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C07D96B-EEF0-4573-A4B1-DD5EC4C0C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7697" y="117671"/>
            <a:ext cx="82209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 b="1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7199BF1-D8A7-4485-8048-568E7A122E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8915" y="1250755"/>
            <a:ext cx="11858976" cy="489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329180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A6CE303F-9777-4122-A0CC-19D48D4D2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5551" y="63388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B11A-978D-48AF-B26B-DD6C26C4138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7585B07E-42FB-4751-899A-EF5A4B9323A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7B87E-2886-4887-9B4C-8D1713D96721}" type="datetime1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A89530F8-7AB8-400E-AE06-BE22421AEC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4BAB1B24-F29A-45CF-BC1A-4D8A6EEBD3EB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1623485" y="1287464"/>
            <a:ext cx="8945033" cy="1463675"/>
          </a:xfrm>
        </p:spPr>
        <p:txBody>
          <a:bodyPr/>
          <a:lstStyle/>
          <a:p>
            <a:pPr algn="ctr"/>
            <a: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主标题</a:t>
            </a:r>
            <a:endParaRPr kumimoji="0" lang="zh-CN" altLang="en-US" sz="2800" dirty="0"/>
          </a:p>
        </p:txBody>
      </p:sp>
      <p:pic>
        <p:nvPicPr>
          <p:cNvPr id="9" name="图片 4" descr="huabanfuben.png">
            <a:extLst>
              <a:ext uri="{FF2B5EF4-FFF2-40B4-BE49-F238E27FC236}">
                <a16:creationId xmlns:a16="http://schemas.microsoft.com/office/drawing/2014/main" id="{FE7436D7-4510-4C1C-9C6E-68C6CBD1D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260725"/>
            <a:ext cx="1644651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8DAD379A-51BB-464E-AF4D-AF17EBEFB32E}"/>
              </a:ext>
            </a:extLst>
          </p:cNvPr>
          <p:cNvSpPr txBox="1">
            <a:spLocks/>
          </p:cNvSpPr>
          <p:nvPr/>
        </p:nvSpPr>
        <p:spPr bwMode="auto">
          <a:xfrm>
            <a:off x="8845551" y="6338889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CC18211-51E1-4FAE-B1B7-CCC6765C6A03}" type="slidenum">
              <a:rPr kumimoji="0" lang="zh-CN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CDA83A-C64F-4B2F-BD1B-83D72D1B66C1}"/>
              </a:ext>
            </a:extLst>
          </p:cNvPr>
          <p:cNvSpPr/>
          <p:nvPr/>
        </p:nvSpPr>
        <p:spPr bwMode="auto">
          <a:xfrm>
            <a:off x="0" y="6145213"/>
            <a:ext cx="12192000" cy="715962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文本框 19">
            <a:extLst>
              <a:ext uri="{FF2B5EF4-FFF2-40B4-BE49-F238E27FC236}">
                <a16:creationId xmlns:a16="http://schemas.microsoft.com/office/drawing/2014/main" id="{ECC7E8FC-51EB-45E7-8A6C-4FBB2885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2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4">
            <a:extLst>
              <a:ext uri="{FF2B5EF4-FFF2-40B4-BE49-F238E27FC236}">
                <a16:creationId xmlns:a16="http://schemas.microsoft.com/office/drawing/2014/main" id="{6179504C-7A9A-48EC-AD78-744D81761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218" y="3176589"/>
            <a:ext cx="6953249" cy="11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zh-CN" altLang="en-US" sz="1800" dirty="0">
              <a:ea typeface="微软雅黑" panose="020B0503020204020204" pitchFamily="34" charset="-122"/>
            </a:endParaRP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0F78EBA4-C360-4504-A8A6-3B4CBED44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623484" cy="50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6FD8AC1F-2FD0-4830-95B1-E3888CC1F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687" y="13977"/>
            <a:ext cx="22166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0" dirty="0">
                <a:solidFill>
                  <a:srgbClr val="1B88D0"/>
                </a:solidFill>
                <a:ea typeface="华文行楷" panose="02010800040101010101" pitchFamily="2" charset="-122"/>
              </a:rPr>
              <a:t>电控学院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E40AFEDB-8825-49F2-8B07-EBA1BC76D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933" y="53975"/>
            <a:ext cx="277706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solidFill>
                  <a:srgbClr val="1B88D0"/>
                </a:solidFill>
                <a:ea typeface="华文行楷" panose="02010800040101010101" pitchFamily="2" charset="-122"/>
              </a:rPr>
              <a:t>龙芯系列开发板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C04FDA32-D91C-4148-98EF-3CD5F9E7E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9" y="6376625"/>
            <a:ext cx="2559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/>
              <a:t>制作：</a:t>
            </a:r>
            <a:r>
              <a:rPr lang="zh-CN" altLang="en-US" sz="2000" b="0" dirty="0">
                <a:ea typeface="华文行楷" panose="02010800040101010101" pitchFamily="2" charset="-122"/>
              </a:rPr>
              <a:t>孙冬梅</a:t>
            </a:r>
          </a:p>
        </p:txBody>
      </p:sp>
      <p:sp>
        <p:nvSpPr>
          <p:cNvPr id="18" name="副标题 2">
            <a:extLst>
              <a:ext uri="{FF2B5EF4-FFF2-40B4-BE49-F238E27FC236}">
                <a16:creationId xmlns:a16="http://schemas.microsoft.com/office/drawing/2014/main" id="{42704FA0-5302-4928-8A4B-CCEF3BBCE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6138" y="3381374"/>
            <a:ext cx="5140751" cy="517526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095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24E77E-5302-44C0-9A78-76BA6441B4BF}"/>
              </a:ext>
            </a:extLst>
          </p:cNvPr>
          <p:cNvSpPr/>
          <p:nvPr/>
        </p:nvSpPr>
        <p:spPr bwMode="auto">
          <a:xfrm>
            <a:off x="1" y="6786563"/>
            <a:ext cx="12213167" cy="82550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" name="直接连接符 9">
            <a:extLst>
              <a:ext uri="{FF2B5EF4-FFF2-40B4-BE49-F238E27FC236}">
                <a16:creationId xmlns:a16="http://schemas.microsoft.com/office/drawing/2014/main" id="{698DE758-123B-4800-A709-D390BE9E6C01}"/>
              </a:ext>
            </a:extLst>
          </p:cNvPr>
          <p:cNvCxnSpPr/>
          <p:nvPr/>
        </p:nvCxnSpPr>
        <p:spPr bwMode="auto">
          <a:xfrm>
            <a:off x="3232152" y="704851"/>
            <a:ext cx="8959849" cy="31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CB67FD37-C031-49FE-9151-4BC2E5B8E6A8}"/>
              </a:ext>
            </a:extLst>
          </p:cNvPr>
          <p:cNvSpPr/>
          <p:nvPr/>
        </p:nvSpPr>
        <p:spPr>
          <a:xfrm>
            <a:off x="2885018" y="252413"/>
            <a:ext cx="169333" cy="411162"/>
          </a:xfrm>
          <a:prstGeom prst="rect">
            <a:avLst/>
          </a:prstGeom>
          <a:solidFill>
            <a:srgbClr val="02C4C7"/>
          </a:solidFill>
          <a:ln>
            <a:solidFill>
              <a:srgbClr val="02C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" name="图片 9" descr="huabanfuben-2.png">
            <a:extLst>
              <a:ext uri="{FF2B5EF4-FFF2-40B4-BE49-F238E27FC236}">
                <a16:creationId xmlns:a16="http://schemas.microsoft.com/office/drawing/2014/main" id="{13296198-7BD2-4AD6-916A-3DD81DA79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"/>
            <a:ext cx="122343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84B76B-4168-4A05-85CD-B9F72F2B8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96CDECCA-5F1C-4151-8752-245F9D1158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5A6F0-5568-4AEF-B572-B930D02A132E}" type="datetime1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C07D96B-EEF0-4573-A4B1-DD5EC4C0C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7697" y="117671"/>
            <a:ext cx="82209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 b="1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7199BF1-D8A7-4485-8048-568E7A122E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8915" y="1250755"/>
            <a:ext cx="11858976" cy="489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65919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D977E532-C5DC-45C5-B44F-AEBB65E3996F}"/>
              </a:ext>
            </a:extLst>
          </p:cNvPr>
          <p:cNvSpPr/>
          <p:nvPr/>
        </p:nvSpPr>
        <p:spPr bwMode="auto">
          <a:xfrm>
            <a:off x="838200" y="913484"/>
            <a:ext cx="10719062" cy="1914525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F1CFF8E-8B4E-4D31-8FE9-6D29EE1EFC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931" y="1016027"/>
            <a:ext cx="10515600" cy="1709441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grpSp>
        <p:nvGrpSpPr>
          <p:cNvPr id="3" name="组 4">
            <a:extLst>
              <a:ext uri="{FF2B5EF4-FFF2-40B4-BE49-F238E27FC236}">
                <a16:creationId xmlns:a16="http://schemas.microsoft.com/office/drawing/2014/main" id="{5F03C1DD-236C-497B-B03E-E53A5136F67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35822" y="3600114"/>
            <a:ext cx="7308850" cy="788988"/>
            <a:chOff x="1651000" y="4557889"/>
            <a:chExt cx="7309557" cy="790222"/>
          </a:xfrm>
        </p:grpSpPr>
        <p:sp>
          <p:nvSpPr>
            <p:cNvPr id="4" name="矩形 1">
              <a:extLst>
                <a:ext uri="{FF2B5EF4-FFF2-40B4-BE49-F238E27FC236}">
                  <a16:creationId xmlns:a16="http://schemas.microsoft.com/office/drawing/2014/main" id="{49652C6E-7103-4648-8CAD-8AC85C664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333" y="4796335"/>
              <a:ext cx="650522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kumimoji="0"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kumimoji="0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" name="图片 2" descr="icon-test.png">
              <a:extLst>
                <a:ext uri="{FF2B5EF4-FFF2-40B4-BE49-F238E27FC236}">
                  <a16:creationId xmlns:a16="http://schemas.microsoft.com/office/drawing/2014/main" id="{620F7C7E-FD57-485A-8F0E-A20109CE0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000" y="4557889"/>
              <a:ext cx="790222" cy="79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文本框 19">
            <a:extLst>
              <a:ext uri="{FF2B5EF4-FFF2-40B4-BE49-F238E27FC236}">
                <a16:creationId xmlns:a16="http://schemas.microsoft.com/office/drawing/2014/main" id="{20C8C66D-5CE0-4806-B34B-318D327754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81456" y="4783905"/>
            <a:ext cx="6432550" cy="400050"/>
          </a:xfrm>
          <a:prstGeom prst="rect">
            <a:avLst/>
          </a:prstGeom>
          <a:solidFill>
            <a:srgbClr val="02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A8D5660-BDE2-41DD-ABE9-69F7210BA047}"/>
              </a:ext>
            </a:extLst>
          </p:cNvPr>
          <p:cNvSpPr txBox="1"/>
          <p:nvPr userDrawn="1"/>
        </p:nvSpPr>
        <p:spPr>
          <a:xfrm>
            <a:off x="3667027" y="4783905"/>
            <a:ext cx="499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09285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5B27542-6F6B-4107-B1A1-5EA5477483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68563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dirty="0"/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40170C2E-88C2-4D8B-AAF0-475BA1C621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7648" y="2469824"/>
            <a:ext cx="10515600" cy="33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298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等线 Ligh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457200" indent="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5B27542-6F6B-4107-B1A1-5EA5477483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68563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dirty="0"/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40170C2E-88C2-4D8B-AAF0-475BA1C621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7648" y="2469824"/>
            <a:ext cx="10515600" cy="33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804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等线 Ligh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457200" indent="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gif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gif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98BAE0-7658-4E17-98A9-CC15512C4E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38200" y="15421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/>
              <a:t>基于</a:t>
            </a:r>
            <a:r>
              <a:rPr lang="en-US" altLang="zh-CN" b="1"/>
              <a:t>Linux</a:t>
            </a:r>
            <a:r>
              <a:rPr lang="zh-CN" altLang="en-US" b="1"/>
              <a:t>操作系统</a:t>
            </a:r>
            <a:r>
              <a:rPr lang="zh-CN" altLang="en-US" b="1" dirty="0"/>
              <a:t>和龙芯</a:t>
            </a:r>
            <a:r>
              <a:rPr lang="en-US" altLang="zh-CN" b="1" dirty="0"/>
              <a:t>SOC</a:t>
            </a:r>
            <a:br>
              <a:rPr lang="en-US" altLang="zh-CN" b="1" dirty="0"/>
            </a:br>
            <a:r>
              <a:rPr lang="zh-CN" altLang="en-US" b="1" dirty="0"/>
              <a:t>的应用与开发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B6AAB75-E540-453C-9C98-B6E254C36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6528" y="3626954"/>
            <a:ext cx="6959472" cy="517526"/>
          </a:xfrm>
        </p:spPr>
        <p:txBody>
          <a:bodyPr/>
          <a:lstStyle/>
          <a:p>
            <a:r>
              <a:rPr lang="zh-CN" altLang="en-US" sz="4000" b="1" dirty="0"/>
              <a:t>第三讲 嵌入式</a:t>
            </a:r>
            <a:r>
              <a:rPr lang="en-US" altLang="zh-CN" sz="4000" b="1" dirty="0"/>
              <a:t> Linux </a:t>
            </a:r>
          </a:p>
          <a:p>
            <a:r>
              <a:rPr lang="zh-CN" altLang="en-US" sz="4000" b="1" dirty="0"/>
              <a:t>操作系统</a:t>
            </a:r>
            <a:r>
              <a:rPr lang="en-US" altLang="zh-CN" sz="4000" b="1" dirty="0"/>
              <a:t>-</a:t>
            </a:r>
            <a:r>
              <a:rPr lang="zh-CN" altLang="en-US" sz="4000" b="1" dirty="0"/>
              <a:t>进程与线程</a:t>
            </a:r>
            <a:endParaRPr lang="zh-CN" altLang="en-US" sz="40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439703B-5DDF-429F-B382-EF61BE90673B}"/>
              </a:ext>
            </a:extLst>
          </p:cNvPr>
          <p:cNvSpPr/>
          <p:nvPr/>
        </p:nvSpPr>
        <p:spPr>
          <a:xfrm>
            <a:off x="5124162" y="4903708"/>
            <a:ext cx="3990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南京工业大学 孙冬梅</a:t>
            </a:r>
          </a:p>
        </p:txBody>
      </p:sp>
    </p:spTree>
    <p:extLst>
      <p:ext uri="{BB962C8B-B14F-4D97-AF65-F5344CB8AC3E}">
        <p14:creationId xmlns:p14="http://schemas.microsoft.com/office/powerpoint/2010/main" val="244385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4D8E46-4957-45BB-9D8F-60A0B8F71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2C3564-C725-459F-A65B-0D8DF711C3F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23B4174-AF8C-4122-90E1-1E4CC7B5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</a:t>
            </a:r>
            <a:r>
              <a:rPr lang="zh-CN" altLang="en-US" dirty="0"/>
              <a:t> 线程间通讯</a:t>
            </a:r>
            <a:r>
              <a:rPr lang="en-US" altLang="zh-CN" dirty="0"/>
              <a:t>-</a:t>
            </a:r>
            <a:r>
              <a:rPr lang="zh-CN" altLang="zh-CN" dirty="0"/>
              <a:t>互斥锁和信号量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4646B2E-EA2A-4EEA-A754-B1DD03E4E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互斥锁的操作主要包括以下几个步骤。</a:t>
            </a:r>
          </a:p>
          <a:p>
            <a:r>
              <a:rPr lang="en-US" altLang="zh-CN" dirty="0"/>
              <a:t>1</a:t>
            </a:r>
            <a:r>
              <a:rPr lang="zh-CN" altLang="zh-CN" dirty="0"/>
              <a:t>互斥锁初始化：</a:t>
            </a:r>
            <a:r>
              <a:rPr lang="en-US" altLang="zh-CN" dirty="0"/>
              <a:t> </a:t>
            </a:r>
            <a:r>
              <a:rPr lang="en-US" altLang="zh-CN" dirty="0" err="1"/>
              <a:t>pthread_mutex_init</a:t>
            </a:r>
            <a:r>
              <a:rPr lang="en-US" altLang="zh-CN" dirty="0"/>
              <a:t> </a:t>
            </a:r>
            <a:r>
              <a:rPr lang="zh-CN" altLang="zh-CN" dirty="0"/>
              <a:t>。</a:t>
            </a:r>
          </a:p>
          <a:p>
            <a:r>
              <a:rPr lang="en-US" altLang="zh-CN" dirty="0"/>
              <a:t>2</a:t>
            </a:r>
            <a:r>
              <a:rPr lang="zh-CN" altLang="zh-CN" dirty="0"/>
              <a:t>互斥锁上锁：</a:t>
            </a:r>
            <a:r>
              <a:rPr lang="en-US" altLang="zh-CN" dirty="0"/>
              <a:t> </a:t>
            </a:r>
            <a:r>
              <a:rPr lang="en-US" altLang="zh-CN" dirty="0" err="1"/>
              <a:t>pthread_mutex_lock</a:t>
            </a:r>
            <a:r>
              <a:rPr lang="en-US" altLang="zh-CN" dirty="0"/>
              <a:t> </a:t>
            </a:r>
            <a:r>
              <a:rPr lang="zh-CN" altLang="zh-CN" dirty="0"/>
              <a:t>。</a:t>
            </a:r>
          </a:p>
          <a:p>
            <a:r>
              <a:rPr lang="en-US" altLang="zh-CN" dirty="0"/>
              <a:t>3</a:t>
            </a:r>
            <a:r>
              <a:rPr lang="zh-CN" altLang="zh-CN" dirty="0"/>
              <a:t>互斥锁判断上锁：</a:t>
            </a:r>
            <a:r>
              <a:rPr lang="en-US" altLang="zh-CN" dirty="0"/>
              <a:t> </a:t>
            </a:r>
            <a:r>
              <a:rPr lang="en-US" altLang="zh-CN" dirty="0" err="1"/>
              <a:t>pthread_mutex_trylock</a:t>
            </a:r>
            <a:r>
              <a:rPr lang="en-US" altLang="zh-CN" dirty="0"/>
              <a:t> </a:t>
            </a:r>
            <a:r>
              <a:rPr lang="zh-CN" altLang="zh-CN" dirty="0"/>
              <a:t>。</a:t>
            </a:r>
          </a:p>
          <a:p>
            <a:r>
              <a:rPr lang="en-US" altLang="zh-CN" dirty="0"/>
              <a:t>4</a:t>
            </a:r>
            <a:r>
              <a:rPr lang="zh-CN" altLang="zh-CN" dirty="0"/>
              <a:t>互斥锁解锁：</a:t>
            </a:r>
            <a:r>
              <a:rPr lang="en-US" altLang="zh-CN" dirty="0"/>
              <a:t> </a:t>
            </a:r>
            <a:r>
              <a:rPr lang="en-US" altLang="zh-CN" dirty="0" err="1"/>
              <a:t>pthread_mutex_unlock</a:t>
            </a:r>
            <a:r>
              <a:rPr lang="en-US" altLang="zh-CN" dirty="0"/>
              <a:t> </a:t>
            </a:r>
            <a:r>
              <a:rPr lang="zh-CN" altLang="zh-CN" dirty="0"/>
              <a:t>。</a:t>
            </a:r>
          </a:p>
          <a:p>
            <a:r>
              <a:rPr lang="en-US" altLang="zh-CN" dirty="0"/>
              <a:t>5</a:t>
            </a:r>
            <a:r>
              <a:rPr lang="zh-CN" altLang="zh-CN" dirty="0"/>
              <a:t>消除互斥锁：</a:t>
            </a:r>
            <a:r>
              <a:rPr lang="en-US" altLang="zh-CN" dirty="0"/>
              <a:t> </a:t>
            </a:r>
            <a:r>
              <a:rPr lang="en-US" altLang="zh-CN" dirty="0" err="1"/>
              <a:t>pthread_mutex_destroy</a:t>
            </a:r>
            <a:r>
              <a:rPr lang="zh-CN" altLang="zh-CN" dirty="0"/>
              <a:t>。</a:t>
            </a:r>
          </a:p>
          <a:p>
            <a:endParaRPr lang="en-US" altLang="zh-CN" dirty="0"/>
          </a:p>
          <a:p>
            <a:r>
              <a:rPr lang="zh-CN" altLang="zh-CN" dirty="0"/>
              <a:t>实例源码：</a:t>
            </a:r>
            <a:r>
              <a:rPr lang="en-US" altLang="zh-CN" dirty="0" err="1"/>
              <a:t>mutex.c</a:t>
            </a:r>
            <a:r>
              <a:rPr lang="zh-CN" altLang="zh-CN" dirty="0"/>
              <a:t>，</a:t>
            </a:r>
            <a:r>
              <a:rPr lang="en-US" altLang="zh-CN" dirty="0"/>
              <a:t>  </a:t>
            </a:r>
            <a:r>
              <a:rPr lang="zh-CN" altLang="en-US" dirty="0"/>
              <a:t>互斥锁</a:t>
            </a:r>
            <a:endParaRPr lang="en-US" altLang="zh-CN" dirty="0"/>
          </a:p>
          <a:p>
            <a:r>
              <a:rPr lang="zh-CN" altLang="zh-CN" dirty="0"/>
              <a:t>实例源码：</a:t>
            </a:r>
            <a:r>
              <a:rPr lang="en-US" altLang="zh-CN" dirty="0" err="1"/>
              <a:t>sem.c</a:t>
            </a:r>
            <a:r>
              <a:rPr lang="zh-CN" altLang="zh-CN" dirty="0"/>
              <a:t>，</a:t>
            </a:r>
            <a:r>
              <a:rPr lang="en-US" altLang="zh-CN" dirty="0"/>
              <a:t>     </a:t>
            </a:r>
            <a:r>
              <a:rPr lang="zh-CN" altLang="en-US" dirty="0"/>
              <a:t>信号量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1D3AA08-2401-4754-AF5E-E6291E2B8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7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44BB44-D85E-4D13-B82A-D1034D9B8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文本框 1">
            <a:extLst>
              <a:ext uri="{FF2B5EF4-FFF2-40B4-BE49-F238E27FC236}">
                <a16:creationId xmlns:a16="http://schemas.microsoft.com/office/drawing/2014/main" id="{B66149A8-F143-4804-B0A4-D8125CB49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722" y="2025775"/>
            <a:ext cx="3875087" cy="7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kumimoji="0"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D699F7B-A661-4836-9F36-B72F9EB8639B}"/>
              </a:ext>
            </a:extLst>
          </p:cNvPr>
          <p:cNvSpPr/>
          <p:nvPr/>
        </p:nvSpPr>
        <p:spPr bwMode="auto">
          <a:xfrm>
            <a:off x="3755472" y="1013070"/>
            <a:ext cx="5261206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Aft>
                <a:spcPts val="1800"/>
              </a:spcAft>
              <a:defRPr/>
            </a:pPr>
            <a:r>
              <a:rPr kumimoji="0"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感谢聆听！！</a:t>
            </a:r>
            <a:endParaRPr kumimoji="0" lang="en-US" altLang="zh-C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603A444-05F6-4717-A591-B2D971BD2352}"/>
              </a:ext>
            </a:extLst>
          </p:cNvPr>
          <p:cNvSpPr txBox="1"/>
          <p:nvPr/>
        </p:nvSpPr>
        <p:spPr>
          <a:xfrm>
            <a:off x="3049793" y="4790947"/>
            <a:ext cx="650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助力 国产芯片 国产操作系统 嵌入式系统开发！！！</a:t>
            </a:r>
          </a:p>
        </p:txBody>
      </p:sp>
      <p:sp>
        <p:nvSpPr>
          <p:cNvPr id="23" name="矩形 1">
            <a:extLst>
              <a:ext uri="{FF2B5EF4-FFF2-40B4-BE49-F238E27FC236}">
                <a16:creationId xmlns:a16="http://schemas.microsoft.com/office/drawing/2014/main" id="{46AC0E2E-5693-43A3-AD19-C6CB0C9E8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902" y="3804823"/>
            <a:ext cx="6504595" cy="34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基于自主可控基础软硬件的嵌入式系统教学</a:t>
            </a: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2128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6">
            <a:extLst>
              <a:ext uri="{FF2B5EF4-FFF2-40B4-BE49-F238E27FC236}">
                <a16:creationId xmlns:a16="http://schemas.microsoft.com/office/drawing/2014/main" id="{EC639FFE-85B4-4ACF-A396-1F9499814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484" y="2630844"/>
            <a:ext cx="35791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1 .</a:t>
            </a:r>
            <a:r>
              <a:rPr kumimoji="0" lang="zh-CN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多进程操作</a:t>
            </a:r>
            <a:endParaRPr kumimoji="0" lang="zh-CN" altLang="en-US" sz="2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8">
            <a:extLst>
              <a:ext uri="{FF2B5EF4-FFF2-40B4-BE49-F238E27FC236}">
                <a16:creationId xmlns:a16="http://schemas.microsoft.com/office/drawing/2014/main" id="{DC2D20B1-8DA5-4F68-8FC0-DBF19A8D6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821" y="3301664"/>
            <a:ext cx="35791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2 . </a:t>
            </a:r>
            <a:r>
              <a:rPr kumimoji="0" lang="zh-CN" altLang="en-US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进程间通讯</a:t>
            </a:r>
            <a:endParaRPr lang="zh-CN" altLang="en-US" dirty="0"/>
          </a:p>
        </p:txBody>
      </p:sp>
      <p:sp>
        <p:nvSpPr>
          <p:cNvPr id="17" name="文本框 8">
            <a:extLst>
              <a:ext uri="{FF2B5EF4-FFF2-40B4-BE49-F238E27FC236}">
                <a16:creationId xmlns:a16="http://schemas.microsoft.com/office/drawing/2014/main" id="{89E05788-BF37-4371-B6C2-B62457E92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821" y="3868836"/>
            <a:ext cx="39846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3 . </a:t>
            </a:r>
            <a:r>
              <a:rPr lang="en-US" altLang="zh-CN" dirty="0"/>
              <a:t> </a:t>
            </a:r>
            <a:r>
              <a:rPr lang="zh-CN" altLang="en-US" dirty="0"/>
              <a:t>多线程操作</a:t>
            </a:r>
            <a:endParaRPr kumimoji="0"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C5A7BFF-C5F6-4F32-A83E-FEDB43D18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751" y="117671"/>
            <a:ext cx="8798672" cy="639762"/>
          </a:xfrm>
        </p:spPr>
        <p:txBody>
          <a:bodyPr/>
          <a:lstStyle/>
          <a:p>
            <a:r>
              <a:rPr lang="zh-CN" altLang="en-US" dirty="0"/>
              <a:t>第二讲嵌入式</a:t>
            </a:r>
            <a:r>
              <a:rPr lang="en-US" altLang="zh-CN" dirty="0"/>
              <a:t> Linux </a:t>
            </a:r>
            <a:r>
              <a:rPr lang="zh-CN" altLang="en-US" dirty="0"/>
              <a:t>操作系统进程与线程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975A515-78EE-4DB2-8DE4-C36508FB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35E6BB22-B2A7-4266-BD4C-74F163B70C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938399"/>
              </p:ext>
            </p:extLst>
          </p:nvPr>
        </p:nvGraphicFramePr>
        <p:xfrm>
          <a:off x="339578" y="2064588"/>
          <a:ext cx="7312074" cy="2693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Visio" r:id="rId4" imgW="3094602" imgH="1120764" progId="Visio.Drawing.11">
                  <p:embed/>
                </p:oleObj>
              </mc:Choice>
              <mc:Fallback>
                <p:oleObj name="Visio" r:id="rId4" imgW="3094602" imgH="112076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78" y="2064588"/>
                        <a:ext cx="7312074" cy="26939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8">
            <a:extLst>
              <a:ext uri="{FF2B5EF4-FFF2-40B4-BE49-F238E27FC236}">
                <a16:creationId xmlns:a16="http://schemas.microsoft.com/office/drawing/2014/main" id="{2C3155A1-8D8F-408B-85F9-B9C29ACC6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820" y="4539656"/>
            <a:ext cx="35791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4 . </a:t>
            </a:r>
            <a:r>
              <a:rPr kumimoji="0" lang="zh-CN" altLang="en-US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线程间通讯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300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4D8E46-4957-45BB-9D8F-60A0B8F71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2C3564-C725-459F-A65B-0D8DF711C3F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23B4174-AF8C-4122-90E1-1E4CC7B5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多进程操作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4646B2E-EA2A-4EEA-A754-B1DD03E4E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进程是程序的执行过程。</a:t>
            </a:r>
          </a:p>
          <a:p>
            <a:r>
              <a:rPr lang="en-US" altLang="zh-CN" dirty="0"/>
              <a:t>1 </a:t>
            </a:r>
            <a:r>
              <a:rPr lang="zh-CN" altLang="zh-CN" dirty="0"/>
              <a:t>执行态。</a:t>
            </a:r>
          </a:p>
          <a:p>
            <a:r>
              <a:rPr lang="en-US" altLang="zh-CN" dirty="0"/>
              <a:t>2 </a:t>
            </a:r>
            <a:r>
              <a:rPr lang="zh-CN" altLang="zh-CN" dirty="0"/>
              <a:t>就绪态。</a:t>
            </a:r>
          </a:p>
          <a:p>
            <a:r>
              <a:rPr lang="en-US" altLang="zh-CN" dirty="0"/>
              <a:t>3 </a:t>
            </a:r>
            <a:r>
              <a:rPr lang="zh-CN" altLang="zh-CN" dirty="0"/>
              <a:t>阻塞态。</a:t>
            </a:r>
          </a:p>
          <a:p>
            <a:r>
              <a:rPr lang="zh-CN" altLang="zh-CN" dirty="0"/>
              <a:t>这</a:t>
            </a:r>
            <a:r>
              <a:rPr lang="en-US" altLang="zh-CN" dirty="0"/>
              <a:t>3</a:t>
            </a:r>
            <a:r>
              <a:rPr lang="zh-CN" altLang="zh-CN" dirty="0"/>
              <a:t>种状态之间有</a:t>
            </a:r>
            <a:r>
              <a:rPr lang="en-US" altLang="zh-CN" dirty="0"/>
              <a:t>4</a:t>
            </a:r>
            <a:r>
              <a:rPr lang="zh-CN" altLang="zh-CN" dirty="0"/>
              <a:t>种可能的转换关系：</a:t>
            </a:r>
          </a:p>
          <a:p>
            <a:r>
              <a:rPr lang="en-US" altLang="zh-CN" dirty="0"/>
              <a:t>1 </a:t>
            </a:r>
            <a:r>
              <a:rPr lang="zh-CN" altLang="zh-CN" dirty="0"/>
              <a:t>执行态</a:t>
            </a:r>
            <a:r>
              <a:rPr lang="en-US" altLang="zh-CN" dirty="0"/>
              <a:t>-&gt;</a:t>
            </a:r>
            <a:r>
              <a:rPr lang="zh-CN" altLang="zh-CN" dirty="0"/>
              <a:t>就绪态。</a:t>
            </a:r>
          </a:p>
          <a:p>
            <a:r>
              <a:rPr lang="en-US" altLang="zh-CN" dirty="0"/>
              <a:t>2 </a:t>
            </a:r>
            <a:r>
              <a:rPr lang="zh-CN" altLang="zh-CN" dirty="0"/>
              <a:t>执行态</a:t>
            </a:r>
            <a:r>
              <a:rPr lang="en-US" altLang="zh-CN" dirty="0"/>
              <a:t>-&gt;</a:t>
            </a:r>
            <a:r>
              <a:rPr lang="zh-CN" altLang="zh-CN" dirty="0"/>
              <a:t>阻塞态。</a:t>
            </a:r>
          </a:p>
          <a:p>
            <a:r>
              <a:rPr lang="en-US" altLang="zh-CN" dirty="0"/>
              <a:t>3 </a:t>
            </a:r>
            <a:r>
              <a:rPr lang="zh-CN" altLang="zh-CN" dirty="0"/>
              <a:t>就绪态</a:t>
            </a:r>
            <a:r>
              <a:rPr lang="en-US" altLang="zh-CN" dirty="0"/>
              <a:t>-&gt;</a:t>
            </a:r>
            <a:r>
              <a:rPr lang="zh-CN" altLang="zh-CN" dirty="0"/>
              <a:t>执行态。</a:t>
            </a:r>
          </a:p>
          <a:p>
            <a:r>
              <a:rPr lang="en-US" altLang="zh-CN" dirty="0"/>
              <a:t>4 </a:t>
            </a:r>
            <a:r>
              <a:rPr lang="zh-CN" altLang="zh-CN" dirty="0"/>
              <a:t>阻塞态</a:t>
            </a:r>
            <a:r>
              <a:rPr lang="en-US" altLang="zh-CN" dirty="0"/>
              <a:t>-&gt;</a:t>
            </a:r>
            <a:r>
              <a:rPr lang="zh-CN" altLang="zh-CN" dirty="0"/>
              <a:t>就绪态。</a:t>
            </a:r>
          </a:p>
          <a:p>
            <a:endParaRPr lang="zh-CN" alt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23B63F9-3172-4046-A951-84F1424A1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DB3A3FEA-A9C2-48A9-B0D8-4EE5F3F7A9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349415"/>
              </p:ext>
            </p:extLst>
          </p:nvPr>
        </p:nvGraphicFramePr>
        <p:xfrm>
          <a:off x="5709520" y="1250755"/>
          <a:ext cx="5879165" cy="3977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Visio" r:id="rId4" imgW="2914552" imgH="1984822" progId="Visio.Drawing.11">
                  <p:embed/>
                </p:oleObj>
              </mc:Choice>
              <mc:Fallback>
                <p:oleObj name="Visio" r:id="rId4" imgW="2914552" imgH="198482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9520" y="1250755"/>
                        <a:ext cx="5879165" cy="39770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1534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4D8E46-4957-45BB-9D8F-60A0B8F71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2C3564-C725-459F-A65B-0D8DF711C3F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23B4174-AF8C-4122-90E1-1E4CC7B5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多进程操作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4646B2E-EA2A-4EEA-A754-B1DD03E4E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获得当前进程的</a:t>
            </a:r>
            <a:r>
              <a:rPr lang="en-US" altLang="zh-CN" dirty="0"/>
              <a:t> PID </a:t>
            </a:r>
            <a:r>
              <a:rPr lang="zh-CN" altLang="zh-CN" dirty="0"/>
              <a:t>和</a:t>
            </a:r>
            <a:r>
              <a:rPr lang="en-US" altLang="zh-CN" dirty="0"/>
              <a:t> PPID </a:t>
            </a:r>
            <a:r>
              <a:rPr lang="zh-CN" altLang="zh-CN" dirty="0"/>
              <a:t>的系统调用函数为</a:t>
            </a:r>
            <a:r>
              <a:rPr lang="en-US" altLang="zh-CN" dirty="0"/>
              <a:t> </a:t>
            </a:r>
            <a:r>
              <a:rPr lang="en-US" altLang="zh-CN" dirty="0" err="1"/>
              <a:t>getpid</a:t>
            </a:r>
            <a:r>
              <a:rPr lang="en-US" altLang="zh-CN" dirty="0"/>
              <a:t> </a:t>
            </a:r>
            <a:r>
              <a:rPr lang="zh-CN" altLang="zh-CN" dirty="0"/>
              <a:t>和</a:t>
            </a:r>
            <a:r>
              <a:rPr lang="en-US" altLang="zh-CN" dirty="0"/>
              <a:t> </a:t>
            </a:r>
            <a:r>
              <a:rPr lang="en-US" altLang="zh-CN" dirty="0" err="1"/>
              <a:t>getppid</a:t>
            </a:r>
            <a:endParaRPr lang="en-US" altLang="zh-CN" dirty="0"/>
          </a:p>
          <a:p>
            <a:r>
              <a:rPr lang="zh-CN" altLang="zh-CN" dirty="0"/>
              <a:t>示例</a:t>
            </a:r>
            <a:r>
              <a:rPr lang="en-US" altLang="zh-CN" dirty="0" err="1"/>
              <a:t>getpid.c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zh-CN" dirty="0"/>
              <a:t>使用</a:t>
            </a:r>
            <a:r>
              <a:rPr lang="en-US" altLang="zh-CN" dirty="0"/>
              <a:t> fork </a:t>
            </a:r>
            <a:r>
              <a:rPr lang="zh-CN" altLang="zh-CN" dirty="0"/>
              <a:t>函数，</a:t>
            </a:r>
            <a:endParaRPr lang="en-US" altLang="zh-CN" dirty="0"/>
          </a:p>
          <a:p>
            <a:r>
              <a:rPr lang="zh-CN" altLang="zh-CN" dirty="0"/>
              <a:t>会创建一个新进程</a:t>
            </a:r>
            <a:endParaRPr lang="en-US" altLang="zh-CN" dirty="0"/>
          </a:p>
          <a:p>
            <a:r>
              <a:rPr lang="zh-CN" altLang="zh-CN" dirty="0"/>
              <a:t>实例源码</a:t>
            </a:r>
            <a:r>
              <a:rPr lang="en-US" altLang="zh-CN" dirty="0" err="1"/>
              <a:t>fork.c</a:t>
            </a:r>
            <a:endParaRPr lang="zh-CN" alt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23B63F9-3172-4046-A951-84F1424A1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9CCEF90-D733-4948-A237-8D3ECBCEC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97" y="1837537"/>
            <a:ext cx="8537930" cy="480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7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4D8E46-4957-45BB-9D8F-60A0B8F71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2C3564-C725-459F-A65B-0D8DF711C3F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23B4174-AF8C-4122-90E1-1E4CC7B5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进程间的通讯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4646B2E-EA2A-4EEA-A754-B1DD03E4E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15" y="1250755"/>
            <a:ext cx="11169700" cy="4896046"/>
          </a:xfrm>
        </p:spPr>
        <p:txBody>
          <a:bodyPr/>
          <a:lstStyle/>
          <a:p>
            <a:r>
              <a:rPr lang="zh-CN" altLang="en-US" sz="4000" dirty="0"/>
              <a:t>管道</a:t>
            </a:r>
            <a:endParaRPr lang="en-US" altLang="zh-CN" sz="4000" dirty="0"/>
          </a:p>
          <a:p>
            <a:endParaRPr lang="en-US" altLang="zh-CN" sz="4000" dirty="0"/>
          </a:p>
          <a:p>
            <a:r>
              <a:rPr lang="zh-CN" altLang="en-US" sz="4000" dirty="0"/>
              <a:t>消息</a:t>
            </a:r>
            <a:endParaRPr lang="en-US" altLang="zh-CN" sz="4000" dirty="0"/>
          </a:p>
          <a:p>
            <a:endParaRPr lang="en-US" altLang="zh-CN" sz="4000" dirty="0"/>
          </a:p>
          <a:p>
            <a:r>
              <a:rPr lang="zh-CN" altLang="en-US" sz="4000" dirty="0"/>
              <a:t>共享内存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23B63F9-3172-4046-A951-84F1424A1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5366C92B-0734-448F-BC45-B38201E39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8EE0884-7E47-4A3C-B7D9-D29EF1A32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97" y="1250755"/>
            <a:ext cx="79121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33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4D8E46-4957-45BB-9D8F-60A0B8F71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2C3564-C725-459F-A65B-0D8DF711C3F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23B4174-AF8C-4122-90E1-1E4CC7B5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进程间的通讯</a:t>
            </a:r>
            <a:r>
              <a:rPr lang="en-US" altLang="zh-CN" dirty="0"/>
              <a:t>-</a:t>
            </a:r>
            <a:r>
              <a:rPr lang="zh-CN" altLang="en-US" dirty="0"/>
              <a:t>管道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4646B2E-EA2A-4EEA-A754-B1DD03E4E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ls | more</a:t>
            </a:r>
          </a:p>
          <a:p>
            <a:r>
              <a:rPr lang="zh-CN" altLang="zh-CN" dirty="0"/>
              <a:t>实例源码：</a:t>
            </a:r>
            <a:r>
              <a:rPr lang="en-US" altLang="zh-CN" dirty="0"/>
              <a:t> </a:t>
            </a:r>
            <a:r>
              <a:rPr lang="en-US" altLang="zh-CN" dirty="0" err="1"/>
              <a:t>pipe.c</a:t>
            </a:r>
            <a:endParaRPr lang="en-US" altLang="zh-CN" dirty="0"/>
          </a:p>
          <a:p>
            <a:r>
              <a:rPr lang="zh-CN" altLang="zh-CN" dirty="0"/>
              <a:t>实例源码：</a:t>
            </a:r>
            <a:r>
              <a:rPr lang="en-US" altLang="zh-CN" dirty="0" err="1"/>
              <a:t>pipe_rw.c</a:t>
            </a:r>
            <a:endParaRPr lang="zh-CN" alt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23B63F9-3172-4046-A951-84F1424A1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8F1CDFC-3496-4ED9-AC7D-F0E9D5F2F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85F17372-8114-42B8-BDCC-9AB7CDCDCA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849669"/>
              </p:ext>
            </p:extLst>
          </p:nvPr>
        </p:nvGraphicFramePr>
        <p:xfrm>
          <a:off x="5029198" y="1697669"/>
          <a:ext cx="6421785" cy="3615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Visio" r:id="rId4" imgW="2734771" imgH="1510548" progId="Visio.Drawing.11">
                  <p:embed/>
                </p:oleObj>
              </mc:Choice>
              <mc:Fallback>
                <p:oleObj name="Visio" r:id="rId4" imgW="2734771" imgH="151054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198" y="1697669"/>
                        <a:ext cx="6421785" cy="36150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93C05CDB-EB02-46C6-976F-BB1CFFE555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1163"/>
            <a:ext cx="5867400" cy="33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82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4D8E46-4957-45BB-9D8F-60A0B8F71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2C3564-C725-459F-A65B-0D8DF711C3F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23B4174-AF8C-4122-90E1-1E4CC7B5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进程间的通讯</a:t>
            </a:r>
            <a:r>
              <a:rPr lang="en-US" altLang="zh-CN" dirty="0"/>
              <a:t>-</a:t>
            </a:r>
            <a:r>
              <a:rPr lang="zh-CN" altLang="en-US" dirty="0"/>
              <a:t>消息队列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4646B2E-EA2A-4EEA-A754-B1DD03E4E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23B63F9-3172-4046-A951-84F1424A1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内容占位符 4">
            <a:extLst>
              <a:ext uri="{FF2B5EF4-FFF2-40B4-BE49-F238E27FC236}">
                <a16:creationId xmlns:a16="http://schemas.microsoft.com/office/drawing/2014/main" id="{B4FFF2D3-2E43-46C2-B3C9-D0660B250743}"/>
              </a:ext>
            </a:extLst>
          </p:cNvPr>
          <p:cNvSpPr txBox="1">
            <a:spLocks/>
          </p:cNvSpPr>
          <p:nvPr/>
        </p:nvSpPr>
        <p:spPr bwMode="auto">
          <a:xfrm>
            <a:off x="471315" y="1403155"/>
            <a:ext cx="11858976" cy="489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/>
              <a:t>msgget</a:t>
            </a:r>
            <a:endParaRPr lang="en-US" altLang="zh-CN" dirty="0"/>
          </a:p>
          <a:p>
            <a:r>
              <a:rPr lang="en-US" altLang="zh-CN" dirty="0" err="1"/>
              <a:t>msgsnd</a:t>
            </a:r>
            <a:endParaRPr lang="en-US" altLang="zh-CN" dirty="0"/>
          </a:p>
          <a:p>
            <a:r>
              <a:rPr lang="en-US" altLang="zh-CN" dirty="0" err="1"/>
              <a:t>msgrcv</a:t>
            </a:r>
            <a:endParaRPr lang="en-US" altLang="zh-CN" dirty="0"/>
          </a:p>
          <a:p>
            <a:r>
              <a:rPr lang="en-US" altLang="zh-CN" dirty="0" err="1"/>
              <a:t>msgctl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zh-CN" dirty="0"/>
              <a:t>实例源码：</a:t>
            </a:r>
            <a:endParaRPr lang="en-US" altLang="zh-CN" dirty="0"/>
          </a:p>
          <a:p>
            <a:r>
              <a:rPr lang="en-US" altLang="zh-CN" dirty="0"/>
              <a:t> </a:t>
            </a:r>
            <a:r>
              <a:rPr lang="en-US" altLang="zh-CN" dirty="0" err="1"/>
              <a:t>msg.c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C1E3B3F-79AD-408E-8A51-0C0848C71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774" y="711199"/>
            <a:ext cx="10152226" cy="571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9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4D8E46-4957-45BB-9D8F-60A0B8F71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2C3564-C725-459F-A65B-0D8DF711C3F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23B4174-AF8C-4122-90E1-1E4CC7B5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进程间的通讯</a:t>
            </a:r>
            <a:r>
              <a:rPr lang="en-US" altLang="zh-CN" dirty="0"/>
              <a:t>-</a:t>
            </a:r>
            <a:r>
              <a:rPr lang="zh-CN" altLang="en-US" dirty="0"/>
              <a:t>共享内存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4646B2E-EA2A-4EEA-A754-B1DD03E4E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第一步</a:t>
            </a:r>
            <a:r>
              <a:rPr lang="en-US" altLang="zh-CN" dirty="0"/>
              <a:t> </a:t>
            </a:r>
            <a:r>
              <a:rPr lang="zh-CN" altLang="zh-CN" dirty="0"/>
              <a:t>创建共享内存</a:t>
            </a:r>
            <a:r>
              <a:rPr lang="en-US" altLang="zh-CN" dirty="0"/>
              <a:t> </a:t>
            </a:r>
            <a:r>
              <a:rPr lang="en-US" altLang="zh-CN" dirty="0" err="1"/>
              <a:t>shmget</a:t>
            </a:r>
            <a:endParaRPr lang="en-US" altLang="zh-CN" dirty="0"/>
          </a:p>
          <a:p>
            <a:r>
              <a:rPr lang="zh-CN" altLang="zh-CN" dirty="0"/>
              <a:t>第二步</a:t>
            </a:r>
            <a:r>
              <a:rPr lang="en-US" altLang="zh-CN" dirty="0"/>
              <a:t> </a:t>
            </a:r>
            <a:r>
              <a:rPr lang="zh-CN" altLang="zh-CN" dirty="0"/>
              <a:t>映射共享内存</a:t>
            </a:r>
            <a:r>
              <a:rPr lang="en-US" altLang="zh-CN" dirty="0"/>
              <a:t> </a:t>
            </a:r>
            <a:r>
              <a:rPr lang="en-US" altLang="zh-CN" dirty="0" err="1"/>
              <a:t>shmat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zh-CN" dirty="0"/>
              <a:t>实例源码：</a:t>
            </a:r>
            <a:r>
              <a:rPr lang="en-US" altLang="zh-CN" dirty="0" err="1"/>
              <a:t>shmadd.c</a:t>
            </a:r>
            <a:endParaRPr lang="zh-CN" alt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23B63F9-3172-4046-A951-84F1424A1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4C5728E-F0AD-48D3-BDDA-477D15662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F8CDC6CE-8902-4BDC-93DB-2D3B340ED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199239"/>
              </p:ext>
            </p:extLst>
          </p:nvPr>
        </p:nvGraphicFramePr>
        <p:xfrm>
          <a:off x="5568314" y="1676399"/>
          <a:ext cx="5653049" cy="2696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Visio" r:id="rId4" imgW="3502753" imgH="1678717" progId="Visio.Drawing.11">
                  <p:embed/>
                </p:oleObj>
              </mc:Choice>
              <mc:Fallback>
                <p:oleObj name="Visio" r:id="rId4" imgW="3502753" imgH="167871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314" y="1676399"/>
                        <a:ext cx="5653049" cy="26963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410A5F68-83F6-47B0-8296-12415F2A38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97" y="788647"/>
            <a:ext cx="8782050" cy="493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4D8E46-4957-45BB-9D8F-60A0B8F71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2C3564-C725-459F-A65B-0D8DF711C3F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23B4174-AF8C-4122-90E1-1E4CC7B5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多线程操作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4646B2E-EA2A-4EEA-A754-B1DD03E4E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pthread_create</a:t>
            </a:r>
            <a:endParaRPr lang="en-US" altLang="zh-CN" dirty="0"/>
          </a:p>
          <a:p>
            <a:r>
              <a:rPr lang="en-US" altLang="zh-CN" dirty="0" err="1"/>
              <a:t>pthread_exit</a:t>
            </a:r>
            <a:endParaRPr lang="en-US" altLang="zh-CN" dirty="0"/>
          </a:p>
          <a:p>
            <a:r>
              <a:rPr lang="en-US" altLang="zh-CN" dirty="0" err="1"/>
              <a:t>pthread_exit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zh-CN" dirty="0"/>
              <a:t>实例源码：</a:t>
            </a:r>
            <a:endParaRPr lang="en-US" altLang="zh-CN" dirty="0"/>
          </a:p>
          <a:p>
            <a:r>
              <a:rPr lang="en-US" altLang="zh-CN" dirty="0" err="1"/>
              <a:t>thread.c</a:t>
            </a:r>
            <a:endParaRPr lang="zh-CN" alt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23B63F9-3172-4046-A951-84F1424A1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FF94F5E-C9D5-4E00-B27F-E107B3FEE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711199"/>
            <a:ext cx="9410700" cy="529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52575"/>
      </p:ext>
    </p:extLst>
  </p:cSld>
  <p:clrMapOvr>
    <a:masterClrMapping/>
  </p:clrMapOvr>
</p:sld>
</file>

<file path=ppt/theme/theme1.xml><?xml version="1.0" encoding="utf-8"?>
<a:theme xmlns:a="http://schemas.openxmlformats.org/drawingml/2006/main" name="孙冬梅PPT母版_V6.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2C4C7"/>
        </a:solidFill>
        <a:ln>
          <a:noFill/>
        </a:ln>
      </a:spPr>
      <a:bodyPr anchor="ctr"/>
      <a:lstStyle>
        <a:defPPr algn="ctr" eaLnBrk="1" fontAlgn="auto" hangingPunct="1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微软雅黑"/>
            <a:ea typeface="微软雅黑"/>
            <a:cs typeface="微软雅黑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孙冬梅PPT母版_V6.0">
  <a:themeElements>
    <a:clrScheme name="蓝色​​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2C4C7"/>
        </a:solidFill>
        <a:ln>
          <a:noFill/>
        </a:ln>
      </a:spPr>
      <a:bodyPr anchor="ctr"/>
      <a:lstStyle>
        <a:defPPr algn="ctr" eaLnBrk="1" fontAlgn="auto" hangingPunct="1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微软雅黑"/>
            <a:ea typeface="微软雅黑"/>
            <a:cs typeface="微软雅黑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孙冬梅PPT母版_V6.0</Template>
  <TotalTime>1233815</TotalTime>
  <Words>401</Words>
  <Application>Microsoft Office PowerPoint</Application>
  <PresentationFormat>宽屏</PresentationFormat>
  <Paragraphs>98</Paragraphs>
  <Slides>11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等线</vt:lpstr>
      <vt:lpstr>等线 Light</vt:lpstr>
      <vt:lpstr>微软雅黑</vt:lpstr>
      <vt:lpstr>Arial</vt:lpstr>
      <vt:lpstr>孙冬梅PPT母版_V6.0</vt:lpstr>
      <vt:lpstr>1_孙冬梅PPT母版_V6.0</vt:lpstr>
      <vt:lpstr>Visio</vt:lpstr>
      <vt:lpstr>基于Linux操作系统和龙芯SOC 的应用与开发</vt:lpstr>
      <vt:lpstr>第二讲嵌入式 Linux 操作系统进程与线程</vt:lpstr>
      <vt:lpstr>1.多进程操作</vt:lpstr>
      <vt:lpstr>1.多进程操作</vt:lpstr>
      <vt:lpstr>2.进程间的通讯</vt:lpstr>
      <vt:lpstr>2.进程间的通讯-管道</vt:lpstr>
      <vt:lpstr>2.进程间的通讯-消息队列</vt:lpstr>
      <vt:lpstr>2.进程间的通讯-共享内存</vt:lpstr>
      <vt:lpstr>3.多线程操作</vt:lpstr>
      <vt:lpstr>4. 线程间通讯-互斥锁和信号量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基于龙芯-RTThread 网络编程及应用</dc:title>
  <dc:creator>孙 冬梅</dc:creator>
  <cp:lastModifiedBy>孙 冬梅</cp:lastModifiedBy>
  <cp:revision>641</cp:revision>
  <cp:lastPrinted>2019-06-21T01:02:15Z</cp:lastPrinted>
  <dcterms:created xsi:type="dcterms:W3CDTF">2019-05-27T01:44:11Z</dcterms:created>
  <dcterms:modified xsi:type="dcterms:W3CDTF">2020-04-03T00:58:05Z</dcterms:modified>
</cp:coreProperties>
</file>